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67" r:id="rId4"/>
    <p:sldId id="297" r:id="rId5"/>
    <p:sldId id="295" r:id="rId6"/>
    <p:sldId id="290" r:id="rId7"/>
    <p:sldId id="266" r:id="rId8"/>
    <p:sldId id="258" r:id="rId9"/>
    <p:sldId id="268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9" r:id="rId18"/>
    <p:sldId id="291" r:id="rId19"/>
    <p:sldId id="292" r:id="rId20"/>
    <p:sldId id="293" r:id="rId21"/>
    <p:sldId id="298" r:id="rId22"/>
    <p:sldId id="294" r:id="rId23"/>
    <p:sldId id="299" r:id="rId24"/>
    <p:sldId id="300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1" autoAdjust="0"/>
    <p:restoredTop sz="94707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03.03.2020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03.03.2020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000108"/>
            <a:ext cx="7772400" cy="1470025"/>
          </a:xfrm>
        </p:spPr>
        <p:txBody>
          <a:bodyPr/>
          <a:lstStyle/>
          <a:p>
            <a:r>
              <a:rPr lang="ru-RU" smtClean="0"/>
              <a:t>Лекция №3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4143380"/>
            <a:ext cx="8786874" cy="2428892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Тема: </a:t>
            </a:r>
            <a:r>
              <a:rPr lang="ru-RU" sz="3200" b="1" dirty="0" smtClean="0"/>
              <a:t>:  «ТЕХНОЛОГИЯ ПРОИЗВОДСТВА ЛЕКАРСТВЕННОГО РАСТИТЕЛЬНОГО СЫРЬЯ»</a:t>
            </a:r>
            <a:endParaRPr lang="ru-RU" sz="3200" dirty="0" smtClean="0"/>
          </a:p>
          <a:p>
            <a:pPr algn="ctr"/>
            <a:endParaRPr lang="ru-RU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78874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 Хорошие результаты показывает </a:t>
            </a:r>
            <a:r>
              <a:rPr lang="ru-RU" b="1" dirty="0" smtClean="0">
                <a:solidFill>
                  <a:srgbClr val="002060"/>
                </a:solidFill>
              </a:rPr>
              <a:t>паровая и полупаровая обработка</a:t>
            </a:r>
            <a:r>
              <a:rPr lang="ru-RU" dirty="0" smtClean="0">
                <a:solidFill>
                  <a:srgbClr val="002060"/>
                </a:solidFill>
              </a:rPr>
              <a:t> с увеличением числа поверхностных обработок дисками от одной - двух до вспашки и двух - трех паровых культиваций с боронованием после нее. Глубокую обработку (до 28 см) под многолетние культуры совмещают с внесением органических удобрений и рыхлением подпахотного горизонта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135256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 </a:t>
            </a:r>
            <a:r>
              <a:rPr lang="ru-RU" sz="3100" b="1" dirty="0" smtClean="0">
                <a:solidFill>
                  <a:srgbClr val="002060"/>
                </a:solidFill>
              </a:rPr>
              <a:t>Приемы предпосевной подготовки почвы под</a:t>
            </a:r>
            <a:r>
              <a:rPr lang="ru-RU" sz="3100" dirty="0" smtClean="0">
                <a:solidFill>
                  <a:srgbClr val="002060"/>
                </a:solidFill>
              </a:rPr>
              <a:t> </a:t>
            </a:r>
            <a:r>
              <a:rPr lang="ru-RU" sz="3100" b="1" dirty="0" smtClean="0">
                <a:solidFill>
                  <a:srgbClr val="002060"/>
                </a:solidFill>
              </a:rPr>
              <a:t>лекарственные культуры: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- </a:t>
            </a:r>
            <a:r>
              <a:rPr lang="ru-RU" dirty="0" smtClean="0">
                <a:solidFill>
                  <a:srgbClr val="002060"/>
                </a:solidFill>
              </a:rPr>
              <a:t>ранневесеннее боронование (или предпосевное боронование для озимого и подзимнего посева),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- поверхностное рыхление почвы (культивация),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- выравнивание поверхностного слоя,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-  прикатывание (уплотнение, семена большинства лекарственных культур мелкие и поэтому требуют уплотненного ложа на глубине не более 2-3 см).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00042"/>
            <a:ext cx="8686800" cy="607449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357158" y="1214422"/>
            <a:ext cx="8358246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dirty="0" smtClean="0">
                <a:solidFill>
                  <a:srgbClr val="002060"/>
                </a:solidFill>
                <a:latin typeface="Calibri" pitchFamily="34" charset="0"/>
                <a:ea typeface="TimesNewRomanPSMT" charset="-128"/>
                <a:cs typeface="Times New Roman" pitchFamily="18" charset="0"/>
              </a:rPr>
              <a:t>В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NewRomanPSMT" charset="-128"/>
                <a:cs typeface="Times New Roman" pitchFamily="18" charset="0"/>
              </a:rPr>
              <a:t> настоящее время предпосевную обработку почвы под лекарственные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NewRomanPSMT" charset="-128"/>
                <a:cs typeface="Times New Roman" pitchFamily="18" charset="0"/>
              </a:rPr>
              <a:t>культуры целесообразно выполнять комбинированными агрегатами, позволяющими в одном проходе совместить несколько операций: рыхление,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NewRomanPSMT" charset="-128"/>
                <a:cs typeface="Times New Roman" pitchFamily="18" charset="0"/>
              </a:rPr>
              <a:t>измельчение, выравнивание, прикатывание ( АКШ-7,2).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93161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3100" b="1" dirty="0" smtClean="0">
                <a:solidFill>
                  <a:srgbClr val="002060"/>
                </a:solidFill>
              </a:rPr>
              <a:t>       </a:t>
            </a:r>
            <a:r>
              <a:rPr lang="ru-RU" sz="3100" b="1" dirty="0" smtClean="0">
                <a:solidFill>
                  <a:srgbClr val="C00000"/>
                </a:solidFill>
              </a:rPr>
              <a:t>В  соответствии с общепринятыми рекомендациями минеральные удобрения под лекарственные культуры вносят дробно:</a:t>
            </a:r>
          </a:p>
          <a:p>
            <a:pPr>
              <a:buNone/>
            </a:pPr>
            <a:r>
              <a:rPr lang="ru-RU" sz="3100" b="1" dirty="0" smtClean="0">
                <a:solidFill>
                  <a:srgbClr val="002060"/>
                </a:solidFill>
              </a:rPr>
              <a:t>1. 50% под вспашку</a:t>
            </a:r>
          </a:p>
          <a:p>
            <a:pPr>
              <a:buNone/>
            </a:pPr>
            <a:r>
              <a:rPr lang="ru-RU" sz="3100" b="1" dirty="0" smtClean="0">
                <a:solidFill>
                  <a:srgbClr val="002060"/>
                </a:solidFill>
              </a:rPr>
              <a:t>2.25% под предпосевную культивацию,</a:t>
            </a:r>
          </a:p>
          <a:p>
            <a:pPr>
              <a:buNone/>
            </a:pPr>
            <a:r>
              <a:rPr lang="ru-RU" sz="3100" b="1" dirty="0" smtClean="0">
                <a:solidFill>
                  <a:srgbClr val="002060"/>
                </a:solidFill>
              </a:rPr>
              <a:t>3. 5% при посеве в рядки,</a:t>
            </a:r>
          </a:p>
          <a:p>
            <a:pPr>
              <a:buNone/>
            </a:pPr>
            <a:r>
              <a:rPr lang="ru-RU" sz="3100" b="1" dirty="0" smtClean="0">
                <a:solidFill>
                  <a:srgbClr val="002060"/>
                </a:solidFill>
              </a:rPr>
              <a:t>4. 20% при подкормке в фазе вегетации.</a:t>
            </a:r>
          </a:p>
          <a:p>
            <a:pPr algn="just">
              <a:buNone/>
            </a:pPr>
            <a:r>
              <a:rPr lang="ru-RU" sz="3100" b="1" dirty="0" smtClean="0">
                <a:solidFill>
                  <a:srgbClr val="002060"/>
                </a:solidFill>
              </a:rPr>
              <a:t>         В зависимости от содержания питательных веществ в почве, биологического выноса их растениями и коэффициента использования удобрений общие нормы минеральных удобрений под лекарственные культуры в течение года составляют 90-120 кг NPK. При совместном внесении с органическими удобрениями осеннюю норму минеральных удобрений уменьшают вдвое.</a:t>
            </a:r>
          </a:p>
          <a:p>
            <a:pPr algn="just">
              <a:buNone/>
            </a:pPr>
            <a:r>
              <a:rPr lang="ru-RU" sz="3100" b="1" dirty="0" smtClean="0">
                <a:solidFill>
                  <a:srgbClr val="002060"/>
                </a:solidFill>
              </a:rPr>
              <a:t>        На многолетних лекарственных растениях в течение первых 2 лет и в последующие годы вегетации применяют подкормки: 45-60 кг/га NPK в фазе начала отрастания растений и 30-45 кг/га NPK в фазе </a:t>
            </a:r>
            <a:r>
              <a:rPr lang="ru-RU" sz="3100" b="1" dirty="0" err="1" smtClean="0">
                <a:solidFill>
                  <a:srgbClr val="002060"/>
                </a:solidFill>
              </a:rPr>
              <a:t>бутонизации</a:t>
            </a:r>
            <a:r>
              <a:rPr lang="ru-RU" sz="3100" b="1" dirty="0" smtClean="0">
                <a:solidFill>
                  <a:srgbClr val="002060"/>
                </a:solidFill>
              </a:rPr>
              <a:t>.</a:t>
            </a:r>
          </a:p>
          <a:p>
            <a:pPr>
              <a:buNone/>
            </a:pP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78874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3.Особенности агротехники лекарственных культур</a:t>
            </a:r>
            <a:endParaRPr lang="ru-RU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b="1" i="1" dirty="0" smtClean="0"/>
              <a:t>1.Подготовка семян к посеву:</a:t>
            </a:r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      Для быстрейшего перехода зародыша семени от состояния покоя к прорастанию, т.е. жизнедеятельности, можно искусственно создать наиболее благоприятные и, в отличие от природных, контролируемые условия. К ним относятся такие приемы, как </a:t>
            </a:r>
            <a:r>
              <a:rPr lang="ru-RU" b="1" dirty="0" smtClean="0"/>
              <a:t>стратификация, ферментация, замачивание, воздушно-тепловой и солнечный обогрев, скарификация.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6072206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 smtClean="0">
                <a:solidFill>
                  <a:srgbClr val="C00000"/>
                </a:solidFill>
              </a:rPr>
              <a:t>Для стратификации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</a:rPr>
              <a:t>берут крупнозернистый речной песок промытый и прокаленный в течение 2-3 часов  (150 мл на 1 кг крупнозернистого песка). Песок смешивают с семенами в соотношении 4:1, закладывают в мешочки или ящики слоем 25…30 см и помещают под снег или в холодильник, где температура поддерживается на уровне 3…5 °С. Для того чтобы при стратификации семян не произошло подсушивание смеси и не было ее </a:t>
            </a:r>
            <a:r>
              <a:rPr lang="ru-RU" sz="2000" b="1" dirty="0" err="1" smtClean="0">
                <a:solidFill>
                  <a:srgbClr val="002060"/>
                </a:solidFill>
              </a:rPr>
              <a:t>плесневения</a:t>
            </a:r>
            <a:r>
              <a:rPr lang="ru-RU" sz="2000" b="1" dirty="0" smtClean="0">
                <a:solidFill>
                  <a:srgbClr val="002060"/>
                </a:solidFill>
              </a:rPr>
              <a:t>, через каждые 20 дней проводят проверку и, при необходимости, перемешивают, увлажняют смесь. Срок стратификации для каждой культуры определенный:</a:t>
            </a:r>
          </a:p>
          <a:p>
            <a:pPr algn="just"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 - для отдельных видов семян составляет от 45 до 60 дней. Перед посевом семена расстилают тонким слоем на рамах из мешковины, подсушивают и отсеивают песок.</a:t>
            </a:r>
          </a:p>
          <a:p>
            <a:pPr algn="just"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-  У отдельных культур стратификацию можно заменить посевом семян под зиму или обработкой регуляторами роста растений. </a:t>
            </a:r>
            <a:endParaRPr lang="ru-RU" sz="2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78874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Ферментация </a:t>
            </a:r>
            <a:r>
              <a:rPr lang="ru-RU" b="1" dirty="0" smtClean="0"/>
              <a:t>—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002060"/>
                </a:solidFill>
              </a:rPr>
              <a:t>это такой прием, когда семена замачивают в течение 1,5 часов в теплой воде при 30…35 °С; на 10 г семян расходуется 6 мл воды. Затем в течение 3-4 суток их содержат в небольшой кучке, покрытой влажной тканью при 20…25 °С. 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Замачивание </a:t>
            </a:r>
            <a:r>
              <a:rPr lang="ru-RU" dirty="0" smtClean="0">
                <a:solidFill>
                  <a:srgbClr val="002060"/>
                </a:solidFill>
              </a:rPr>
              <a:t>проводится непосредственно перед посевом. К семенам подливают воду небольшими порциями, чтобы только смочить их. Срок замачивания — от нескольких часов до 3 суток.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785818"/>
          </a:xfrm>
        </p:spPr>
        <p:txBody>
          <a:bodyPr>
            <a:noAutofit/>
          </a:bodyPr>
          <a:lstStyle/>
          <a:p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92935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b="1" dirty="0" smtClean="0">
                <a:solidFill>
                  <a:srgbClr val="C00000"/>
                </a:solidFill>
              </a:rPr>
              <a:t>          Воздушно-тепловой и солнечный обогрев</a:t>
            </a:r>
            <a:r>
              <a:rPr lang="ru-RU" sz="2000" dirty="0" smtClean="0">
                <a:solidFill>
                  <a:srgbClr val="C00000"/>
                </a:solidFill>
              </a:rPr>
              <a:t> </a:t>
            </a:r>
            <a:r>
              <a:rPr lang="ru-RU" sz="2000" dirty="0" smtClean="0">
                <a:solidFill>
                  <a:srgbClr val="002060"/>
                </a:solidFill>
              </a:rPr>
              <a:t>проводятся в тех случаях, когда семена имеют высокую жизнеспособность, но низкую всхожесть. Для этой цели семена рассыпают на солнце и периодически ворошат (3 - 4 раза за день). При дождливой погоде обогрев семян можно проводить в отапливаемых помещениях и сушилках.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C00000"/>
                </a:solidFill>
              </a:rPr>
              <a:t>          Скарификация</a:t>
            </a:r>
            <a:r>
              <a:rPr lang="ru-RU" sz="2000" b="1" dirty="0" smtClean="0"/>
              <a:t> </a:t>
            </a:r>
            <a:r>
              <a:rPr lang="ru-RU" sz="2000" dirty="0" smtClean="0">
                <a:solidFill>
                  <a:srgbClr val="002060"/>
                </a:solidFill>
              </a:rPr>
              <a:t>— это механическое нарушение семенной оболочки. Семена перетираются между листами мелкой наждачной бумаги или между кирпичами. Скарификацию семян проводят за месяц или непосредственно перед посевом. Время перетирания семян 3 - 5 мин.</a:t>
            </a:r>
          </a:p>
          <a:p>
            <a:pPr>
              <a:buNone/>
            </a:pPr>
            <a:r>
              <a:rPr lang="ru-RU" sz="2000" dirty="0" smtClean="0">
                <a:solidFill>
                  <a:srgbClr val="002060"/>
                </a:solidFill>
              </a:rPr>
              <a:t>          Для разрушения плотной семенной оболочки семена также обрабатывают водой, доведенной до слабого кипения. Обработку проводят мгновенно трехкратным погружением марлевых мешочков с семенами в кипяток, а затем в холодную воду. Семена некоторых видов (термопсис) обрабатывают в течение 3-4 часов концентрированной серной кислотой, после чего тщательно промывают и подсушивают до сыпучести. После подсушивания семена готовы к посеву.</a:t>
            </a:r>
          </a:p>
          <a:p>
            <a:endParaRPr lang="ru-RU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928678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Сроки посева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На территории нашей страны возможно использование разных сроков посева: 1.ранневесеннего,;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2.летнего;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 3.озимого;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4. подзимнего. Выбор срока посева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зависит от культуры, географической зоны, севооборота и от уровня агротехники в хозяйстве.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1143008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Посев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645734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Посев осуществляют специализированными сеялками СОН-2,8, СО-4,2 и СУПН-5,4, оборудованными ограничителями глубины заделки семян (ребордами), с шириной междурядий от 45 до 70 см.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Глубина заделки и норма высева семян разная и определяется для   каждой культуры. Как правило, при подзимних посевах глубину заделки семян уменьшают, а норму высева увеличивают примерно на 25-30 %.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лекции: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071678"/>
            <a:ext cx="8229600" cy="4325112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1.Принципы культивирования лекарственных растений</a:t>
            </a:r>
            <a:endParaRPr lang="ru-RU" sz="3200" dirty="0" smtClean="0"/>
          </a:p>
          <a:p>
            <a:r>
              <a:rPr lang="ru-RU" sz="3200" b="1" dirty="0" smtClean="0"/>
              <a:t>2.Подготовка почвы и система удобрений     при возделывании лекарственных растений</a:t>
            </a:r>
            <a:endParaRPr lang="ru-RU" sz="3200" dirty="0" smtClean="0"/>
          </a:p>
          <a:p>
            <a:r>
              <a:rPr lang="ru-RU" sz="3200" b="1" dirty="0" smtClean="0"/>
              <a:t>3.Особенности агротехники лекарственных культур</a:t>
            </a:r>
            <a:endParaRPr lang="ru-RU" sz="3200" dirty="0" smtClean="0"/>
          </a:p>
          <a:p>
            <a:r>
              <a:rPr lang="ru-RU" sz="3200" b="1" dirty="0" smtClean="0"/>
              <a:t> </a:t>
            </a:r>
            <a:endParaRPr lang="ru-RU" sz="3200" dirty="0" smtClean="0"/>
          </a:p>
          <a:p>
            <a:endParaRPr lang="ru-RU"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8229600" cy="78580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Уход за посевами</a:t>
            </a: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50285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>
                <a:solidFill>
                  <a:srgbClr val="002060"/>
                </a:solidFill>
              </a:rPr>
              <a:t>     Одной из главных задач ухода за лекарственными культурами является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борьба с сорняками. Основная и предпосевная обработки почвы, применение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гербицидов и механизированные обработки междурядий значительно сокращают объемы ручного труда при уходе за посевами лекарственных культур, доля которого в общем объеме затрат на возделывание культур составляет от 20 до 70 %. 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785818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Уборка семян и плодов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142984"/>
            <a:ext cx="4286280" cy="539668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         </a:t>
            </a:r>
            <a:r>
              <a:rPr lang="ru-RU" sz="3100" dirty="0" smtClean="0">
                <a:solidFill>
                  <a:srgbClr val="002060"/>
                </a:solidFill>
              </a:rPr>
              <a:t>Семена и плоды растений убирают при побурении 30-50 % простых и сложных соцветий или плодов. Растения скашивают, дозаривают в валках или снопах, транспортируют, сушат и обмолачивают переоборудованными зерновыми комбайнами СК-4 ( ромашка, </a:t>
            </a:r>
            <a:r>
              <a:rPr lang="ru-RU" sz="3100" dirty="0" err="1" smtClean="0">
                <a:solidFill>
                  <a:srgbClr val="002060"/>
                </a:solidFill>
              </a:rPr>
              <a:t>расторопша</a:t>
            </a:r>
            <a:r>
              <a:rPr lang="ru-RU" sz="3100" dirty="0" smtClean="0">
                <a:solidFill>
                  <a:srgbClr val="002060"/>
                </a:solidFill>
              </a:rPr>
              <a:t>).</a:t>
            </a:r>
          </a:p>
          <a:p>
            <a:pPr>
              <a:buNone/>
            </a:pPr>
            <a:r>
              <a:rPr lang="ru-RU" sz="3100" dirty="0" smtClean="0">
                <a:solidFill>
                  <a:srgbClr val="002060"/>
                </a:solidFill>
              </a:rPr>
              <a:t>       Плоды (шиповник, перец, облепиху) убирают в фазе полного созревания вручную или </a:t>
            </a:r>
            <a:r>
              <a:rPr lang="ru-RU" sz="3100" dirty="0" err="1" smtClean="0">
                <a:solidFill>
                  <a:srgbClr val="002060"/>
                </a:solidFill>
              </a:rPr>
              <a:t>плодо</a:t>
            </a:r>
            <a:r>
              <a:rPr lang="ru-RU" sz="3100" dirty="0" smtClean="0">
                <a:solidFill>
                  <a:srgbClr val="002060"/>
                </a:solidFill>
              </a:rPr>
              <a:t> - и ягодоуборочными машинами( </a:t>
            </a:r>
            <a:r>
              <a:rPr lang="en-US" sz="3100" smtClean="0">
                <a:solidFill>
                  <a:srgbClr val="002060"/>
                </a:solidFill>
              </a:rPr>
              <a:t>YIKTOR/Z)</a:t>
            </a:r>
            <a:r>
              <a:rPr lang="ru-RU" sz="3100" smtClean="0">
                <a:solidFill>
                  <a:srgbClr val="002060"/>
                </a:solidFill>
              </a:rPr>
              <a:t> </a:t>
            </a:r>
            <a:endParaRPr lang="ru-RU" sz="3100" dirty="0">
              <a:solidFill>
                <a:srgbClr val="002060"/>
              </a:solidFill>
            </a:endParaRPr>
          </a:p>
        </p:txBody>
      </p:sp>
      <p:pic>
        <p:nvPicPr>
          <p:cNvPr id="34818" name="Picture 2" descr="victor-10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857232"/>
            <a:ext cx="3857652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19" name="Picture 3" descr="victor-03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3929066"/>
            <a:ext cx="3857652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71438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Уборка лекарственных трав</a:t>
            </a:r>
            <a:endParaRPr lang="ru-RU" sz="2800" dirty="0"/>
          </a:p>
        </p:txBody>
      </p:sp>
      <p:pic>
        <p:nvPicPr>
          <p:cNvPr id="4" name="Содержимое 3" descr="http://lekarstvennye-rasteniya.net/uploads/files/images/catalog1/romashkoub-015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5500694" y="1071546"/>
            <a:ext cx="3143272" cy="235745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://lekarstvennye-rasteniya.net/uploads/files/images/catalog1/romashkoub-022.jpg"/>
          <p:cNvPicPr/>
          <p:nvPr/>
        </p:nvPicPr>
        <p:blipFill>
          <a:blip r:embed="rId3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4429124" y="3357562"/>
            <a:ext cx="4214842" cy="3214710"/>
          </a:xfrm>
          <a:prstGeom prst="rect">
            <a:avLst/>
          </a:prstGeom>
          <a:noFill/>
          <a:ln>
            <a:noFill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071547"/>
            <a:ext cx="564357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NewRomanPSMT"/>
                <a:cs typeface="Times New Roman" pitchFamily="18" charset="0"/>
              </a:rPr>
              <a:t>  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NewRomanPSMT"/>
                <a:cs typeface="Times New Roman" pitchFamily="18" charset="0"/>
              </a:rPr>
              <a:t>Траву большинства лекарственных культур убирают в фазе массового цветения. Для уборки используют отечественные и зарубежные уборочные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NewRomanPSMT"/>
                <a:cs typeface="Times New Roman" pitchFamily="18" charset="0"/>
              </a:rPr>
              <a:t>машины (КУФ-1,8, КИР-1,5, Е-280, Е-062/1 и др.), приспособленные к измельчению сырья в заданных параметрах (или уборке его без измельчения)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NewRomanPSMT"/>
                <a:cs typeface="Times New Roman" pitchFamily="18" charset="0"/>
              </a:rPr>
              <a:t>с одновременной погрузкой в транспортные средства.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NewRomanPSMT"/>
                <a:cs typeface="Times New Roman" pitchFamily="18" charset="0"/>
              </a:rPr>
              <a:t>Корни убирают в конце вегетации. Уборку проводят специальными корнеуборочными комбайнами (ВК-0,3, ВМКМ-0,6) или комплексом машин, осуществляющих подкапывание и извлечение корней с отделением почвы. Моют корни, если это разрешено, на специальных линиях мойки корней  (ЛМК-0,5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NewRomanPSMT"/>
                <a:cs typeface="Times New Roman" pitchFamily="18" charset="0"/>
              </a:rPr>
              <a:t>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85725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Корнеуборочные машины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17238"/>
          </a:xfrm>
        </p:spPr>
        <p:txBody>
          <a:bodyPr/>
          <a:lstStyle/>
          <a:p>
            <a:pPr lvl="0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Calibri" pitchFamily="34" charset="0"/>
                <a:ea typeface="TimesNewRomanPSMT"/>
                <a:cs typeface="Times New Roman" pitchFamily="18" charset="0"/>
              </a:rPr>
              <a:t>Корни убирают в конце вегетации. Уборку проводят специальными корнеуборочными комбайнами (ВК-0,3, ВМКМ-0,6) или комплексом машин, осуществляющих подкапывание и извлечение корней с отделением почвы. Моют корни, если это разрешено, на специальных линиях мойки корней  (ЛМК-0,5</a:t>
            </a:r>
            <a:r>
              <a:rPr lang="ru-RU" sz="2400" dirty="0" smtClean="0">
                <a:solidFill>
                  <a:srgbClr val="002060"/>
                </a:solidFill>
                <a:latin typeface="Calibri" pitchFamily="34" charset="0"/>
                <a:ea typeface="TimesNewRomanPSMT"/>
                <a:cs typeface="Times New Roman" pitchFamily="18" charset="0"/>
              </a:rPr>
              <a:t>).</a:t>
            </a:r>
          </a:p>
          <a:p>
            <a:pPr lvl="0">
              <a:buNone/>
            </a:pPr>
            <a:r>
              <a:rPr lang="ru-RU" sz="2400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КОРНЕУБОРОЧНАЯ МАШИНА ДЛЯ КОРНЕЙ ВАЛЕРИАНЫ</a:t>
            </a: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pic>
        <p:nvPicPr>
          <p:cNvPr id="1026" name="Picture 2" descr="a-valerian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4219575"/>
            <a:ext cx="5429288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СПАСИБО ЗА ВНИМАНИЕ!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6003056"/>
          </a:xfrm>
        </p:spPr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1.Принципы культивирования лекарственных растений:</a:t>
            </a:r>
            <a:endParaRPr lang="ru-RU" dirty="0" smtClean="0">
              <a:solidFill>
                <a:srgbClr val="C00000"/>
              </a:solidFill>
            </a:endParaRPr>
          </a:p>
          <a:p>
            <a:r>
              <a:rPr lang="ru-RU" dirty="0" smtClean="0"/>
              <a:t> </a:t>
            </a:r>
            <a:r>
              <a:rPr lang="ru-RU" dirty="0" smtClean="0">
                <a:solidFill>
                  <a:srgbClr val="002060"/>
                </a:solidFill>
              </a:rPr>
              <a:t>- выбор культуры для возделывания ее должен определяться с учетом биологических особенностей растения, т. е. возможности его культивирования в данной местности;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 - выбор культуры будет зависеть также от уровня агротехники в хозяйстве, плодородия почвы;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 - выбор, размещение и размеры участка определяются с учетом биологических особенностей растения (рельеф и экспозиция участка часто определяет качество получаемого сырья);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 - нельзя располагать участок с лекарственными культурами в непосредственной близости от железнодорожного полотна и автомобильных дорог, промышленных предприятий;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-  посев и посадку лекарственной культуры следует проводить в строго установленные сроки для определенного растения в данном регионе;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-  точное соблюдение агротехнических мероприятий.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645866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При разработке севооборотов для лекарственных культур надо принимать во внимание следующие </a:t>
            </a:r>
            <a:r>
              <a:rPr lang="ru-RU" b="1" dirty="0" smtClean="0">
                <a:solidFill>
                  <a:srgbClr val="C00000"/>
                </a:solidFill>
              </a:rPr>
              <a:t>особенности их агротехники</a:t>
            </a:r>
            <a:r>
              <a:rPr lang="ru-RU" dirty="0" smtClean="0">
                <a:solidFill>
                  <a:srgbClr val="C00000"/>
                </a:solidFill>
              </a:rPr>
              <a:t>:</a:t>
            </a:r>
          </a:p>
          <a:p>
            <a:r>
              <a:rPr lang="ru-RU" dirty="0" smtClean="0"/>
              <a:t> </a:t>
            </a:r>
            <a:r>
              <a:rPr lang="ru-RU" dirty="0" smtClean="0">
                <a:solidFill>
                  <a:srgbClr val="002060"/>
                </a:solidFill>
              </a:rPr>
              <a:t>- лекарственные растения возделывают в полевых условиях как пропашные культуры с широкими междурядьями (45—60 см);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-  в течение вегетационного периода лекарственные культуры подвергают многократным междурядным рыхлениям и прополкам в рядах или гнездах;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-</a:t>
            </a:r>
            <a:r>
              <a:rPr lang="ru-RU" dirty="0" smtClean="0">
                <a:solidFill>
                  <a:srgbClr val="002060"/>
                </a:solidFill>
              </a:rPr>
              <a:t> уборка урожая большинства лекарственных культур еще слабо механизирована (многие культуры требуют больших затрат ручного труда);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-  многие лекарственные культурные растения — это в прошлом сорняки, большинство из которых способно сильно засорять последующие посевы.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78874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Предшественники для лекарственных культур должны удовлетворять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следующим главным требованиям: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1. улучшение почвенного плодородия,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2. снижение засоренности полей,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3. накопление запасов влаги,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4. повышение плодородия почвы,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5. снижение численности вредителей и инфекций,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6. проведение обработки почвы и внесения удобрений в лучшие сроки,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7. другие агротехнические условия, необходимые для получения высокого урожая при высоком качестве лекарственного растительного сырья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71730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Лучшими предшественниками для большинства лекарственных культур являются</a:t>
            </a:r>
            <a:r>
              <a:rPr lang="ru-RU" dirty="0" smtClean="0"/>
              <a:t>:</a:t>
            </a:r>
          </a:p>
          <a:p>
            <a:r>
              <a:rPr lang="ru-RU" dirty="0" smtClean="0"/>
              <a:t> - </a:t>
            </a:r>
            <a:r>
              <a:rPr lang="ru-RU" dirty="0" smtClean="0">
                <a:solidFill>
                  <a:srgbClr val="002060"/>
                </a:solidFill>
              </a:rPr>
              <a:t>чистые и занятые удобренные пары;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 - озимые зерновые, посеянные по чистым удобренным парам или по пласту многолетних бобовых трав;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 - кукуруза на силос и на зерно, выращенная с применением высокой агротехники и своевременно убранная;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 - зернобобовые, рано освобождающие поле и обогащающие почву азотом;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- ранний картофель, выращенный с применением высокой агротехники и своевременно убранный.</a:t>
            </a:r>
          </a:p>
          <a:p>
            <a:pPr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886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2.Подготовка почвы и система удобрений     при возделывании лекарственных растений</a:t>
            </a:r>
            <a:endParaRPr lang="ru-RU" sz="2400" dirty="0" smtClean="0">
              <a:solidFill>
                <a:srgbClr val="C0000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 Обработку почвы подразделяют на три вида:</a:t>
            </a:r>
          </a:p>
          <a:p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-  основную (глубокую) обработку почвы;</a:t>
            </a:r>
          </a:p>
          <a:p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- предпосевную обработку почвы;</a:t>
            </a:r>
          </a:p>
          <a:p>
            <a:pPr>
              <a:buNone/>
            </a:pP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- обработку почвы, связанную с уходом за посевами.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92935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ru-RU" sz="1600" b="1" dirty="0" smtClean="0">
                <a:solidFill>
                  <a:srgbClr val="002060"/>
                </a:solidFill>
              </a:rPr>
              <a:t>               </a:t>
            </a:r>
            <a:endParaRPr lang="ru-RU" sz="1600" b="1" dirty="0">
              <a:solidFill>
                <a:srgbClr val="002060"/>
              </a:solidFill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928662" y="1000108"/>
            <a:ext cx="7500990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NewRomanPSMT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i="1" dirty="0" smtClean="0">
              <a:latin typeface="Calibri" pitchFamily="34" charset="0"/>
              <a:ea typeface="TimesNewRomanPSMT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NewRomanPSMT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NewRomanPSMT"/>
                <a:cs typeface="Times New Roman" pitchFamily="18" charset="0"/>
              </a:rPr>
              <a:t>Основная обработка почвы:</a:t>
            </a:r>
            <a:endParaRPr kumimoji="0" lang="ru-RU" sz="2800" b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NewRomanPSMT"/>
                <a:cs typeface="Times New Roman" pitchFamily="18" charset="0"/>
              </a:rPr>
              <a:t>    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NewRomanPSMT"/>
                <a:cs typeface="Times New Roman" pitchFamily="18" charset="0"/>
              </a:rPr>
              <a:t>В лекарственном растениеводстве в настоящий момент применяются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NewRomanPSMT"/>
                <a:cs typeface="Times New Roman" pitchFamily="18" charset="0"/>
              </a:rPr>
              <a:t>две основные, принципиально различные технологии обработки почвы: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NewRomanPSMT"/>
                <a:cs typeface="Times New Roman" pitchFamily="18" charset="0"/>
              </a:rPr>
              <a:t>отвальная и безотвальная или плоскорезная.</a:t>
            </a:r>
            <a:endParaRPr kumimoji="0" lang="ru-RU" sz="28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74428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285720" y="1000108"/>
            <a:ext cx="8643998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NewRomanPSMT" charset="-128"/>
                <a:cs typeface="Times New Roman" pitchFamily="18" charset="0"/>
              </a:rPr>
              <a:t>На  черноземных и достаточно увлажняемых почвах, под однолетние лекарственные культуры применяют традиционные виды основной (глубокой) зяблевой обработки: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NewRomanPSMT" charset="-128"/>
                <a:cs typeface="Times New Roman" pitchFamily="18" charset="0"/>
              </a:rPr>
              <a:t>-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NewRomanPSMT" charset="-128"/>
                <a:cs typeface="Times New Roman" pitchFamily="18" charset="0"/>
              </a:rPr>
              <a:t>лущение стерни дисковыми лущильниками и боронами (ЛДГ-5, ЛДГ-8, ЛДГ-10, БДТ-3, БДТ-7, БДТ-10) на глубину 6-8 см;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NewRomanPSMT" charset="-128"/>
                <a:cs typeface="Times New Roman" pitchFamily="18" charset="0"/>
              </a:rPr>
              <a:t>- осенняя вспашка плугом с предплужниками (ППИ-7-40, ПНО-3-35, ПОН-2-30 и другими) на глубину 23-25 см;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NewRomanPSMT" charset="-128"/>
                <a:cs typeface="Times New Roman" pitchFamily="18" charset="0"/>
              </a:rPr>
              <a:t>- культивация с боронованием (КПС-4+БЗТС).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519</TotalTime>
  <Words>1605</Words>
  <PresentationFormat>Экран (4:3)</PresentationFormat>
  <Paragraphs>111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Городская</vt:lpstr>
      <vt:lpstr>Лекция №3</vt:lpstr>
      <vt:lpstr>План лекции:</vt:lpstr>
      <vt:lpstr> 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 Приемы предпосевной подготовки почвы под лекарственные культуры: </vt:lpstr>
      <vt:lpstr>Слайд 12</vt:lpstr>
      <vt:lpstr>Слайд 13</vt:lpstr>
      <vt:lpstr>Слайд 14</vt:lpstr>
      <vt:lpstr>Слайд 15</vt:lpstr>
      <vt:lpstr>Слайд 16</vt:lpstr>
      <vt:lpstr> </vt:lpstr>
      <vt:lpstr>Сроки посева</vt:lpstr>
      <vt:lpstr>Посев</vt:lpstr>
      <vt:lpstr>Уход за посевами </vt:lpstr>
      <vt:lpstr>Уборка семян и плодов</vt:lpstr>
      <vt:lpstr>Уборка лекарственных трав</vt:lpstr>
      <vt:lpstr>Корнеуборочные машины</vt:lpstr>
      <vt:lpstr>Слайд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№2</dc:title>
  <cp:lastModifiedBy>Olga</cp:lastModifiedBy>
  <cp:revision>95</cp:revision>
  <dcterms:modified xsi:type="dcterms:W3CDTF">2020-03-03T04:12:15Z</dcterms:modified>
</cp:coreProperties>
</file>